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321" r:id="rId3"/>
    <p:sldId id="258" r:id="rId4"/>
    <p:sldId id="259" r:id="rId5"/>
    <p:sldId id="322" r:id="rId6"/>
    <p:sldId id="313" r:id="rId7"/>
    <p:sldId id="323" r:id="rId8"/>
    <p:sldId id="312" r:id="rId9"/>
    <p:sldId id="314" r:id="rId10"/>
    <p:sldId id="317" r:id="rId11"/>
    <p:sldId id="273" r:id="rId12"/>
    <p:sldId id="318" r:id="rId13"/>
    <p:sldId id="319" r:id="rId14"/>
    <p:sldId id="281" r:id="rId15"/>
  </p:sldIdLst>
  <p:sldSz cx="9144000" cy="5143500" type="screen16x9"/>
  <p:notesSz cx="6858000" cy="9144000"/>
  <p:embeddedFontLst>
    <p:embeddedFont>
      <p:font typeface="Livvic" pitchFamily="2" charset="0"/>
      <p:regular r:id="rId17"/>
      <p:bold r:id="rId18"/>
      <p:italic r:id="rId19"/>
      <p:boldItalic r:id="rId20"/>
    </p:embeddedFont>
    <p:embeddedFont>
      <p:font typeface="Livvic Light" pitchFamily="2" charset="0"/>
      <p:regular r:id="rId21"/>
      <p:bold r:id="rId22"/>
      <p:italic r:id="rId23"/>
      <p:boldItalic r:id="rId24"/>
    </p:embeddedFont>
    <p:embeddedFont>
      <p:font typeface="Segoe UI Historic" panose="020B0502040204020203" pitchFamily="3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6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520BE-D97D-5D66-8731-D7298757F174}" v="10" dt="2025-05-14T17:43:22.713"/>
    <p1510:client id="{A5F55C4C-9A0B-C4C3-69BA-D1BF3472C3AF}" v="15" dt="2025-05-14T15:40:46.983"/>
  </p1510:revLst>
</p1510:revInfo>
</file>

<file path=ppt/tableStyles.xml><?xml version="1.0" encoding="utf-8"?>
<a:tblStyleLst xmlns:a="http://schemas.openxmlformats.org/drawingml/2006/main" def="{7276599A-6A7C-414D-80D4-B952C8936FC6}">
  <a:tblStyle styleId="{7276599A-6A7C-414D-80D4-B952C8936F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606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a420aca2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a420aca2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a420aca26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a420aca26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a420aca26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a420aca26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a420aca26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a420aca26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2a420aca26_0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2a420aca26_0_1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01413"/>
            <a:ext cx="6576000" cy="16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5553850" y="13138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2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2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642050" y="540000"/>
            <a:ext cx="2649600" cy="30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000"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5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5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0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1576450"/>
            <a:ext cx="42948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135550" y="1599688"/>
            <a:ext cx="4872900" cy="11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135550" y="28727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>
            <a:spLocks noGrp="1"/>
          </p:cNvSpPr>
          <p:nvPr>
            <p:ph type="pic" idx="2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4010225"/>
            <a:ext cx="7704000" cy="576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 rotWithShape="1">
          <a:blip r:embed="rId3"/>
          <a:srcRect/>
          <a:stretch/>
        </p:blipFill>
        <p:spPr>
          <a:xfrm flipH="1">
            <a:off x="1643091" y="3155"/>
            <a:ext cx="7500907" cy="513718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6"/>
          <p:cNvSpPr/>
          <p:nvPr/>
        </p:nvSpPr>
        <p:spPr>
          <a:xfrm rot="5400000">
            <a:off x="1013729" y="-595391"/>
            <a:ext cx="2312848" cy="3948199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306559" y="307220"/>
            <a:ext cx="4266493" cy="227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>
                <a:solidFill>
                  <a:schemeClr val="lt1"/>
                </a:solidFill>
              </a:rPr>
              <a:t>12v Battery EV Battery Charging Circuit Using LM317</a:t>
            </a:r>
            <a:endParaRPr lang="en" sz="3600">
              <a:solidFill>
                <a:schemeClr val="lt1"/>
              </a:solidFill>
              <a:latin typeface="Livvic"/>
              <a:ea typeface="Livvic"/>
              <a:cs typeface="Livvic"/>
            </a:endParaRPr>
          </a:p>
        </p:txBody>
      </p:sp>
      <p:sp>
        <p:nvSpPr>
          <p:cNvPr id="161" name="Google Shape;161;p36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8FD9-C080-8E6A-C239-56A206D422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F4CE7-7B61-7A09-4B5C-DAFC6E16916F}"/>
              </a:ext>
            </a:extLst>
          </p:cNvPr>
          <p:cNvSpPr txBox="1"/>
          <p:nvPr/>
        </p:nvSpPr>
        <p:spPr>
          <a:xfrm>
            <a:off x="496618" y="991639"/>
            <a:ext cx="652144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Char char="•"/>
            </a:pPr>
            <a:r>
              <a:rPr lang="en-US" sz="1800">
                <a:solidFill>
                  <a:schemeClr val="tx1"/>
                </a:solidFill>
                <a:latin typeface="Livvic Light"/>
                <a:ea typeface="Segoe UI Historic"/>
              </a:rPr>
              <a:t>Charging 12V Lead-Acid Batteries</a:t>
            </a:r>
            <a:endParaRPr lang="en-US" sz="1800">
              <a:solidFill>
                <a:schemeClr val="tx1"/>
              </a:solidFill>
              <a:ea typeface="Segoe UI Historic"/>
            </a:endParaRPr>
          </a:p>
          <a:p>
            <a:pPr marL="342900" indent="-342900" algn="just">
              <a:buChar char="•"/>
            </a:pPr>
            <a:endParaRPr lang="en-US" sz="1800">
              <a:solidFill>
                <a:schemeClr val="tx1"/>
              </a:solidFill>
              <a:latin typeface="Livvic Light"/>
              <a:ea typeface="Segoe UI Historic"/>
            </a:endParaRPr>
          </a:p>
          <a:p>
            <a:pPr marL="342900" indent="-342900" algn="just">
              <a:buChar char="•"/>
            </a:pPr>
            <a:r>
              <a:rPr lang="en-US" sz="1800">
                <a:solidFill>
                  <a:schemeClr val="tx1"/>
                </a:solidFill>
                <a:latin typeface="Livvic Light"/>
                <a:ea typeface="Segoe UI Historic"/>
              </a:rPr>
              <a:t>Power backup systems</a:t>
            </a:r>
          </a:p>
          <a:p>
            <a:pPr marL="342900" indent="-342900" algn="just">
              <a:buChar char="•"/>
            </a:pPr>
            <a:endParaRPr lang="en-US" sz="1800">
              <a:solidFill>
                <a:schemeClr val="tx1"/>
              </a:solidFill>
              <a:latin typeface="Livvic Light"/>
              <a:ea typeface="Segoe UI Historic"/>
            </a:endParaRPr>
          </a:p>
          <a:p>
            <a:pPr marL="342900" indent="-342900" algn="just">
              <a:buChar char="•"/>
            </a:pPr>
            <a:r>
              <a:rPr lang="en-US" sz="1800">
                <a:solidFill>
                  <a:schemeClr val="tx1"/>
                </a:solidFill>
                <a:latin typeface="Livvic Light"/>
                <a:ea typeface="Segoe UI Historic"/>
              </a:rPr>
              <a:t>Solar battery chargers</a:t>
            </a:r>
          </a:p>
          <a:p>
            <a:pPr marL="342900" indent="-342900" algn="just">
              <a:buChar char="•"/>
            </a:pPr>
            <a:endParaRPr lang="en-US" sz="1800">
              <a:solidFill>
                <a:schemeClr val="tx1"/>
              </a:solidFill>
              <a:latin typeface="Livvic Light"/>
              <a:ea typeface="Segoe UI Historic"/>
            </a:endParaRPr>
          </a:p>
          <a:p>
            <a:pPr marL="342900" indent="-342900" algn="just">
              <a:buChar char="•"/>
            </a:pPr>
            <a:r>
              <a:rPr lang="en-US" sz="1800">
                <a:solidFill>
                  <a:schemeClr val="tx1"/>
                </a:solidFill>
                <a:latin typeface="Livvic Light"/>
                <a:ea typeface="Segoe UI Historic"/>
              </a:rPr>
              <a:t>DIY electronics and hobby projects</a:t>
            </a:r>
          </a:p>
          <a:p>
            <a:pPr marL="342900" indent="-342900" algn="just">
              <a:buChar char="•"/>
            </a:pPr>
            <a:endParaRPr lang="en-US" sz="1800">
              <a:solidFill>
                <a:schemeClr val="tx1"/>
              </a:solidFill>
              <a:latin typeface="Livvic Light"/>
              <a:ea typeface="Segoe UI Historic"/>
            </a:endParaRPr>
          </a:p>
          <a:p>
            <a:pPr marL="342900" indent="-342900" algn="just">
              <a:buChar char="•"/>
            </a:pPr>
            <a:r>
              <a:rPr lang="en-US" sz="1800">
                <a:solidFill>
                  <a:schemeClr val="tx1"/>
                </a:solidFill>
                <a:latin typeface="Livvic Light"/>
                <a:ea typeface="Segoe UI Historic"/>
              </a:rPr>
              <a:t>Small DC power supply systems</a:t>
            </a:r>
          </a:p>
          <a:p>
            <a:pPr marL="342900" indent="-342900" algn="just">
              <a:buChar char="•"/>
            </a:pPr>
            <a:endParaRPr lang="en-US" sz="1800">
              <a:solidFill>
                <a:schemeClr val="tx1"/>
              </a:solidFill>
              <a:latin typeface="Livvic Light"/>
              <a:ea typeface="Segoe UI Historic"/>
            </a:endParaRPr>
          </a:p>
        </p:txBody>
      </p:sp>
      <p:pic>
        <p:nvPicPr>
          <p:cNvPr id="4" name="Picture 3" descr="Charging plan details - Ergon Energy">
            <a:extLst>
              <a:ext uri="{FF2B5EF4-FFF2-40B4-BE49-F238E27FC236}">
                <a16:creationId xmlns:a16="http://schemas.microsoft.com/office/drawing/2014/main" id="{5EF4A082-1814-7B03-C883-9DAD45FA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683" y="1052488"/>
            <a:ext cx="2743199" cy="1528900"/>
          </a:xfrm>
          <a:prstGeom prst="rect">
            <a:avLst/>
          </a:prstGeom>
        </p:spPr>
      </p:pic>
      <p:pic>
        <p:nvPicPr>
          <p:cNvPr id="7" name="Picture 6" descr="Application - Free computer icons">
            <a:extLst>
              <a:ext uri="{FF2B5EF4-FFF2-40B4-BE49-F238E27FC236}">
                <a16:creationId xmlns:a16="http://schemas.microsoft.com/office/drawing/2014/main" id="{F03E0A38-AD36-0804-DAAC-FAF9933F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7136" y="2833104"/>
            <a:ext cx="417842" cy="41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0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/>
          <p:nvPr/>
        </p:nvSpPr>
        <p:spPr>
          <a:xfrm>
            <a:off x="1136984" y="1463533"/>
            <a:ext cx="6254083" cy="28435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53"/>
          <p:cNvSpPr txBox="1">
            <a:spLocks noGrp="1"/>
          </p:cNvSpPr>
          <p:nvPr>
            <p:ph type="subTitle" idx="1"/>
          </p:nvPr>
        </p:nvSpPr>
        <p:spPr>
          <a:xfrm>
            <a:off x="677215" y="1570345"/>
            <a:ext cx="5960682" cy="2470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Courier New"/>
              <a:buChar char="o"/>
            </a:pPr>
            <a:r>
              <a:rPr lang="en" sz="1800">
                <a:solidFill>
                  <a:schemeClr val="lt1"/>
                </a:solidFill>
                <a:latin typeface="Livvic Light"/>
                <a:ea typeface="Segoe UI Historic"/>
                <a:cs typeface="Segoe UI Historic"/>
              </a:rPr>
              <a:t>Simple and low-cost design</a:t>
            </a:r>
          </a:p>
          <a:p>
            <a:pPr algn="just">
              <a:buFont typeface="Courier New"/>
              <a:buChar char="o"/>
            </a:pPr>
            <a:endParaRPr lang="en" sz="1800">
              <a:solidFill>
                <a:schemeClr val="lt1"/>
              </a:solidFill>
              <a:latin typeface="Livvic Light"/>
              <a:ea typeface="Segoe UI Historic"/>
              <a:cs typeface="Segoe UI Historic"/>
            </a:endParaRPr>
          </a:p>
          <a:p>
            <a:pPr algn="just">
              <a:buFont typeface="Courier New"/>
              <a:buChar char="o"/>
            </a:pPr>
            <a:r>
              <a:rPr lang="en" sz="1800">
                <a:solidFill>
                  <a:schemeClr val="lt1"/>
                </a:solidFill>
                <a:latin typeface="Livvic Light"/>
                <a:ea typeface="Segoe UI Historic"/>
                <a:cs typeface="Segoe UI Historic"/>
              </a:rPr>
              <a:t>Adjustable output voltage</a:t>
            </a:r>
            <a:endParaRPr lang="en" sz="1800">
              <a:solidFill>
                <a:schemeClr val="lt1"/>
              </a:solidFill>
              <a:latin typeface="Livvic Light"/>
            </a:endParaRPr>
          </a:p>
          <a:p>
            <a:pPr algn="just">
              <a:buFont typeface="Courier New"/>
              <a:buChar char="o"/>
            </a:pPr>
            <a:endParaRPr lang="en" sz="1800">
              <a:solidFill>
                <a:schemeClr val="lt1"/>
              </a:solidFill>
              <a:latin typeface="Livvic Light"/>
              <a:ea typeface="Segoe UI Historic"/>
              <a:cs typeface="Segoe UI Historic"/>
            </a:endParaRPr>
          </a:p>
          <a:p>
            <a:pPr algn="just">
              <a:buFont typeface="Courier New"/>
              <a:buChar char="o"/>
            </a:pPr>
            <a:r>
              <a:rPr lang="en" sz="1800">
                <a:solidFill>
                  <a:schemeClr val="lt1"/>
                </a:solidFill>
                <a:latin typeface="Livvic Light"/>
                <a:ea typeface="Segoe UI Historic"/>
                <a:cs typeface="Segoe UI Historic"/>
              </a:rPr>
              <a:t>Easily available components</a:t>
            </a:r>
            <a:endParaRPr lang="en" sz="1800">
              <a:solidFill>
                <a:schemeClr val="lt1"/>
              </a:solidFill>
              <a:latin typeface="Livvic Light"/>
            </a:endParaRPr>
          </a:p>
          <a:p>
            <a:pPr algn="just">
              <a:buFont typeface="Courier New"/>
              <a:buChar char="o"/>
            </a:pPr>
            <a:endParaRPr lang="en" sz="1800">
              <a:solidFill>
                <a:schemeClr val="lt1"/>
              </a:solidFill>
              <a:latin typeface="Livvic Light"/>
              <a:ea typeface="Segoe UI Historic"/>
              <a:cs typeface="Segoe UI Historic"/>
            </a:endParaRPr>
          </a:p>
          <a:p>
            <a:pPr algn="just">
              <a:buFont typeface="Courier New"/>
              <a:buChar char="o"/>
            </a:pPr>
            <a:r>
              <a:rPr lang="en" sz="1800">
                <a:solidFill>
                  <a:schemeClr val="lt1"/>
                </a:solidFill>
                <a:latin typeface="Livvic Light"/>
                <a:ea typeface="Segoe UI Historic"/>
                <a:cs typeface="Segoe UI Historic"/>
              </a:rPr>
              <a:t>Visual voltage monitoring via OLED</a:t>
            </a:r>
            <a:endParaRPr lang="en" sz="1800">
              <a:solidFill>
                <a:schemeClr val="lt1"/>
              </a:solidFill>
              <a:latin typeface="Livvic Light"/>
            </a:endParaRPr>
          </a:p>
          <a:p>
            <a:pPr algn="just">
              <a:buFont typeface="Courier New"/>
              <a:buChar char="o"/>
            </a:pPr>
            <a:endParaRPr lang="en" sz="1800">
              <a:solidFill>
                <a:schemeClr val="lt1"/>
              </a:solidFill>
              <a:latin typeface="Livvic Light"/>
              <a:ea typeface="Segoe UI Historic"/>
              <a:cs typeface="Segoe UI Historic"/>
            </a:endParaRPr>
          </a:p>
          <a:p>
            <a:pPr algn="just">
              <a:buFont typeface="Courier New"/>
              <a:buChar char="o"/>
            </a:pPr>
            <a:r>
              <a:rPr lang="en" sz="1800">
                <a:solidFill>
                  <a:schemeClr val="lt1"/>
                </a:solidFill>
                <a:latin typeface="Livvic Light"/>
                <a:ea typeface="Segoe UI Historic"/>
                <a:cs typeface="Segoe UI Historic"/>
              </a:rPr>
              <a:t>Safe battery charging with controlled current</a:t>
            </a:r>
            <a:endParaRPr lang="en" sz="1800">
              <a:solidFill>
                <a:schemeClr val="lt1"/>
              </a:solidFill>
              <a:latin typeface="Livvic Light"/>
            </a:endParaRPr>
          </a:p>
          <a:p>
            <a:pPr marL="285750" indent="-285750" algn="just">
              <a:spcAft>
                <a:spcPts val="1600"/>
              </a:spcAft>
              <a:buFont typeface="Courier New"/>
              <a:buChar char="o"/>
            </a:pPr>
            <a:endParaRPr lang="en" sz="1800">
              <a:solidFill>
                <a:schemeClr val="lt1"/>
              </a:solidFill>
              <a:latin typeface="Livvic Light"/>
              <a:ea typeface="Segoe UI Historic"/>
              <a:cs typeface="Segoe UI Historic"/>
            </a:endParaRPr>
          </a:p>
        </p:txBody>
      </p:sp>
      <p:sp>
        <p:nvSpPr>
          <p:cNvPr id="414" name="Google Shape;414;p53"/>
          <p:cNvSpPr txBox="1">
            <a:spLocks noGrp="1"/>
          </p:cNvSpPr>
          <p:nvPr>
            <p:ph type="ctrTitle"/>
          </p:nvPr>
        </p:nvSpPr>
        <p:spPr>
          <a:xfrm rot="5400000">
            <a:off x="6759948" y="1480234"/>
            <a:ext cx="2623550" cy="5298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</a:p>
        </p:txBody>
      </p:sp>
      <p:sp>
        <p:nvSpPr>
          <p:cNvPr id="415" name="Google Shape;415;p53"/>
          <p:cNvSpPr/>
          <p:nvPr/>
        </p:nvSpPr>
        <p:spPr>
          <a:xfrm>
            <a:off x="-3955" y="432170"/>
            <a:ext cx="2320200" cy="138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dvantages - Free marketing icons">
            <a:extLst>
              <a:ext uri="{FF2B5EF4-FFF2-40B4-BE49-F238E27FC236}">
                <a16:creationId xmlns:a16="http://schemas.microsoft.com/office/drawing/2014/main" id="{4487F280-2E7F-6099-7C15-F689F3211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127" y="2664753"/>
            <a:ext cx="450192" cy="439409"/>
          </a:xfrm>
          <a:prstGeom prst="rect">
            <a:avLst/>
          </a:prstGeom>
        </p:spPr>
      </p:pic>
      <p:pic>
        <p:nvPicPr>
          <p:cNvPr id="5" name="Picture 4" descr="Electric vehicle market: accelerating sustainable mozambique mobility -  mozcarro.com">
            <a:extLst>
              <a:ext uri="{FF2B5EF4-FFF2-40B4-BE49-F238E27FC236}">
                <a16:creationId xmlns:a16="http://schemas.microsoft.com/office/drawing/2014/main" id="{052C7A47-54E9-50F8-9DAC-DC94144D6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55" y="1571664"/>
            <a:ext cx="2484407" cy="14933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E3AF2-B151-719A-C141-97B9032B9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C2EDC-FCE3-82E4-F18C-8AC2602A96F2}"/>
              </a:ext>
            </a:extLst>
          </p:cNvPr>
          <p:cNvSpPr txBox="1"/>
          <p:nvPr/>
        </p:nvSpPr>
        <p:spPr>
          <a:xfrm>
            <a:off x="1054538" y="2279502"/>
            <a:ext cx="654604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§"/>
            </a:pPr>
            <a:r>
              <a:rPr lang="en-US" sz="1800">
                <a:solidFill>
                  <a:schemeClr val="tx1"/>
                </a:solidFill>
                <a:latin typeface="Livvic Light"/>
                <a:ea typeface="Segoe UI Historic"/>
              </a:rPr>
              <a:t>Not suitable for large capacity batteries (&gt;7Ah)</a:t>
            </a:r>
            <a:endParaRPr lang="en-US" sz="1800">
              <a:solidFill>
                <a:schemeClr val="tx1"/>
              </a:solidFill>
              <a:latin typeface="Livvic Light"/>
              <a:ea typeface="Segoe UI Historic"/>
              <a:cs typeface="Segoe UI Historic"/>
            </a:endParaRPr>
          </a:p>
          <a:p>
            <a:pPr marL="285750" indent="-285750" algn="just">
              <a:buFont typeface="Wingdings"/>
              <a:buChar char="§"/>
            </a:pPr>
            <a:endParaRPr lang="en-US" sz="1800">
              <a:solidFill>
                <a:schemeClr val="tx1"/>
              </a:solidFill>
              <a:latin typeface="Livvic Light"/>
              <a:ea typeface="Segoe UI Historic"/>
            </a:endParaRPr>
          </a:p>
          <a:p>
            <a:pPr marL="285750" indent="-285750" algn="just">
              <a:buFont typeface="Wingdings"/>
              <a:buChar char="§"/>
            </a:pPr>
            <a:r>
              <a:rPr lang="en-US" sz="1800">
                <a:solidFill>
                  <a:schemeClr val="tx1"/>
                </a:solidFill>
                <a:latin typeface="Livvic Light"/>
                <a:ea typeface="Segoe UI Historic"/>
              </a:rPr>
              <a:t>LM317 generates heat; requires proper heat sinking</a:t>
            </a:r>
            <a:endParaRPr lang="en-US">
              <a:solidFill>
                <a:schemeClr val="tx1"/>
              </a:solidFill>
              <a:latin typeface="Livvic Light"/>
            </a:endParaRPr>
          </a:p>
          <a:p>
            <a:pPr marL="285750" indent="-285750" algn="just">
              <a:buFont typeface="Wingdings"/>
              <a:buChar char="§"/>
            </a:pPr>
            <a:endParaRPr lang="en-US" sz="1800">
              <a:solidFill>
                <a:schemeClr val="tx1"/>
              </a:solidFill>
              <a:latin typeface="Livvic Light"/>
              <a:ea typeface="Segoe UI Historic"/>
            </a:endParaRPr>
          </a:p>
          <a:p>
            <a:pPr marL="285750" indent="-285750" algn="just">
              <a:buFont typeface="Wingdings"/>
              <a:buChar char="§"/>
            </a:pPr>
            <a:r>
              <a:rPr lang="en-US" sz="1800">
                <a:solidFill>
                  <a:schemeClr val="tx1"/>
                </a:solidFill>
                <a:latin typeface="Livvic Light"/>
                <a:ea typeface="Segoe UI Historic"/>
              </a:rPr>
              <a:t>No overcharge protection (can be added)</a:t>
            </a:r>
            <a:endParaRPr lang="en-US">
              <a:solidFill>
                <a:schemeClr val="tx1"/>
              </a:solidFill>
              <a:latin typeface="Livvic Light"/>
            </a:endParaRPr>
          </a:p>
          <a:p>
            <a:pPr marL="285750" indent="-285750" algn="just">
              <a:buFont typeface="Wingdings"/>
              <a:buChar char="§"/>
            </a:pPr>
            <a:endParaRPr lang="en-US" sz="1800">
              <a:solidFill>
                <a:schemeClr val="tx1"/>
              </a:solidFill>
              <a:latin typeface="Livvic Light"/>
              <a:ea typeface="Segoe UI Historic"/>
            </a:endParaRPr>
          </a:p>
          <a:p>
            <a:pPr marL="285750" indent="-285750" algn="just">
              <a:buFont typeface="Wingdings"/>
              <a:buChar char="§"/>
            </a:pPr>
            <a:r>
              <a:rPr lang="en-US" sz="1800">
                <a:solidFill>
                  <a:schemeClr val="tx1"/>
                </a:solidFill>
                <a:latin typeface="Livvic Light"/>
                <a:ea typeface="Segoe UI Historic"/>
              </a:rPr>
              <a:t>Efficiency is lower compared to switching regulators</a:t>
            </a:r>
            <a:endParaRPr lang="en-US">
              <a:solidFill>
                <a:schemeClr val="tx1"/>
              </a:solidFill>
              <a:latin typeface="Livvic Light"/>
            </a:endParaRPr>
          </a:p>
          <a:p>
            <a:pPr marL="285750" indent="-285750" algn="just">
              <a:buFont typeface="Wingdings"/>
              <a:buChar char="§"/>
            </a:pPr>
            <a:endParaRPr lang="en-US" sz="1800">
              <a:solidFill>
                <a:schemeClr val="tx1"/>
              </a:solidFill>
              <a:latin typeface="Livvic Light"/>
              <a:ea typeface="Segoe UI Historic"/>
            </a:endParaRPr>
          </a:p>
          <a:p>
            <a:pPr marL="285750" indent="-285750" algn="just">
              <a:buFont typeface="Wingdings"/>
              <a:buChar char="§"/>
            </a:pPr>
            <a:r>
              <a:rPr lang="en-US" sz="1800">
                <a:solidFill>
                  <a:schemeClr val="tx1"/>
                </a:solidFill>
                <a:latin typeface="Livvic Light"/>
                <a:ea typeface="Segoe UI Historic"/>
              </a:rPr>
              <a:t>Limited current output (1.5A max typically)</a:t>
            </a:r>
            <a:endParaRPr lang="en-US">
              <a:solidFill>
                <a:schemeClr val="tx1"/>
              </a:solidFill>
              <a:latin typeface="Livvic Light"/>
            </a:endParaRPr>
          </a:p>
          <a:p>
            <a:pPr marL="285750" indent="-285750" algn="just">
              <a:buFont typeface="Wingdings"/>
              <a:buChar char="§"/>
            </a:pPr>
            <a:endParaRPr lang="en-US" sz="1800">
              <a:solidFill>
                <a:schemeClr val="tx1"/>
              </a:solidFill>
              <a:latin typeface="Livvic Light"/>
              <a:ea typeface="Segoe UI Historic"/>
              <a:cs typeface="Segoe UI Historic"/>
            </a:endParaRPr>
          </a:p>
        </p:txBody>
      </p:sp>
      <p:pic>
        <p:nvPicPr>
          <p:cNvPr id="4" name="Picture 3" descr="Limitations Icons - Free SVG &amp; PNG ...">
            <a:extLst>
              <a:ext uri="{FF2B5EF4-FFF2-40B4-BE49-F238E27FC236}">
                <a16:creationId xmlns:a16="http://schemas.microsoft.com/office/drawing/2014/main" id="{A0B5025C-B1D6-2F1F-99C4-9D8AA85A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235" y="2427976"/>
            <a:ext cx="492426" cy="406162"/>
          </a:xfrm>
          <a:prstGeom prst="rect">
            <a:avLst/>
          </a:prstGeom>
        </p:spPr>
      </p:pic>
      <p:pic>
        <p:nvPicPr>
          <p:cNvPr id="5" name="Picture 4" descr="Disadvantages of current EV">
            <a:extLst>
              <a:ext uri="{FF2B5EF4-FFF2-40B4-BE49-F238E27FC236}">
                <a16:creationId xmlns:a16="http://schemas.microsoft.com/office/drawing/2014/main" id="{E2A3DF55-35D9-14E8-E83D-8C1089E94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3" y="224467"/>
            <a:ext cx="2466975" cy="1847850"/>
          </a:xfrm>
          <a:prstGeom prst="rect">
            <a:avLst/>
          </a:prstGeom>
        </p:spPr>
      </p:pic>
      <p:pic>
        <p:nvPicPr>
          <p:cNvPr id="6" name="Picture 5" descr="EV transition">
            <a:extLst>
              <a:ext uri="{FF2B5EF4-FFF2-40B4-BE49-F238E27FC236}">
                <a16:creationId xmlns:a16="http://schemas.microsoft.com/office/drawing/2014/main" id="{8A47CB96-47B1-7FE2-B6D5-463BC8EE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454" y="448303"/>
            <a:ext cx="32670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3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494189C-876B-3CA6-C5CC-8B628D148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512" y="1050162"/>
            <a:ext cx="7432764" cy="3355406"/>
          </a:xfrm>
        </p:spPr>
        <p:txBody>
          <a:bodyPr/>
          <a:lstStyle/>
          <a:p>
            <a:pPr algn="just"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latin typeface="Livvic Light"/>
                <a:ea typeface="Segoe UI Historic"/>
                <a:cs typeface="Segoe UI Historic"/>
              </a:rPr>
              <a:t>This project showcases a safe and efficient 12V battery charger using an LM317 regulator with Arduino-based real-time monitoring on an LCD. It offers hands-on learning in voltage regulation and microcontroller interfacing. Future upgrades could include auto cut-off, cooling fan, digital voltmeter, and solar power support.</a:t>
            </a:r>
            <a:endParaRPr lang="en-US">
              <a:solidFill>
                <a:schemeClr val="tx1"/>
              </a:solidFill>
              <a:latin typeface="Livvic Light"/>
              <a:ea typeface="Segoe UI Historic"/>
              <a:cs typeface="Segoe UI Historic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BB0EED-021E-A72E-4105-008F94F5A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6855198" y="1427316"/>
            <a:ext cx="2475383" cy="487500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pic>
        <p:nvPicPr>
          <p:cNvPr id="6" name="Picture 5" descr="Conclusion - Free icons">
            <a:extLst>
              <a:ext uri="{FF2B5EF4-FFF2-40B4-BE49-F238E27FC236}">
                <a16:creationId xmlns:a16="http://schemas.microsoft.com/office/drawing/2014/main" id="{8EB35E8E-4E30-B9FA-0F72-EC8C51E7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560" y="2578489"/>
            <a:ext cx="471758" cy="5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7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1"/>
          <p:cNvSpPr/>
          <p:nvPr/>
        </p:nvSpPr>
        <p:spPr>
          <a:xfrm rot="5400000">
            <a:off x="2894496" y="122240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hank You GIFs - The Best GIF Collections Are On GIFSEC">
            <a:extLst>
              <a:ext uri="{FF2B5EF4-FFF2-40B4-BE49-F238E27FC236}">
                <a16:creationId xmlns:a16="http://schemas.microsoft.com/office/drawing/2014/main" id="{46495A37-6B99-FA0F-405A-036782EC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021" y="1333247"/>
            <a:ext cx="4295954" cy="26884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84FC52-E866-B2C1-BE93-23FA62FF3B60}"/>
              </a:ext>
            </a:extLst>
          </p:cNvPr>
          <p:cNvSpPr txBox="1"/>
          <p:nvPr/>
        </p:nvSpPr>
        <p:spPr>
          <a:xfrm>
            <a:off x="792531" y="3053591"/>
            <a:ext cx="32284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accent1">
                    <a:lumMod val="76000"/>
                  </a:schemeClr>
                </a:solidFill>
                <a:latin typeface="Livvic Light"/>
              </a:rPr>
              <a:t>PRESENTED TO,</a:t>
            </a:r>
          </a:p>
          <a:p>
            <a:r>
              <a:rPr lang="en-US" sz="1600" b="1" cap="all">
                <a:solidFill>
                  <a:schemeClr val="accent1">
                    <a:lumMod val="76000"/>
                  </a:schemeClr>
                </a:solidFill>
                <a:latin typeface="Livvic Light"/>
                <a:ea typeface="Open Sans"/>
                <a:cs typeface="Open Sans"/>
              </a:rPr>
              <a:t>Sourav Chandra Das</a:t>
            </a:r>
            <a:endParaRPr lang="en-US" sz="1600" b="1">
              <a:solidFill>
                <a:schemeClr val="accent1">
                  <a:lumMod val="76000"/>
                </a:schemeClr>
              </a:solidFill>
              <a:latin typeface="Livvic Light"/>
            </a:endParaRPr>
          </a:p>
          <a:p>
            <a:r>
              <a:rPr lang="en-US" sz="1600" b="1">
                <a:solidFill>
                  <a:schemeClr val="accent1">
                    <a:lumMod val="76000"/>
                  </a:schemeClr>
                </a:solidFill>
                <a:latin typeface="Livvic Light"/>
              </a:rPr>
              <a:t>Lecturer </a:t>
            </a:r>
          </a:p>
          <a:p>
            <a:r>
              <a:rPr lang="en-US" sz="1600" b="1">
                <a:solidFill>
                  <a:schemeClr val="accent1">
                    <a:lumMod val="76000"/>
                  </a:schemeClr>
                </a:solidFill>
                <a:latin typeface="Livvic Light"/>
              </a:rPr>
              <a:t>Department of EEE</a:t>
            </a:r>
          </a:p>
          <a:p>
            <a:r>
              <a:rPr lang="en-US" sz="1600" b="1">
                <a:solidFill>
                  <a:schemeClr val="accent1">
                    <a:lumMod val="76000"/>
                  </a:schemeClr>
                </a:solidFill>
                <a:latin typeface="Livvic Light"/>
              </a:rPr>
              <a:t>Green University of Bangladesh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5C3BB-BD99-CA88-8390-C34797EACF54}"/>
              </a:ext>
            </a:extLst>
          </p:cNvPr>
          <p:cNvSpPr txBox="1"/>
          <p:nvPr/>
        </p:nvSpPr>
        <p:spPr>
          <a:xfrm>
            <a:off x="5247857" y="866635"/>
            <a:ext cx="313138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Livvic Light"/>
              </a:rPr>
              <a:t>PRESENTED BY,</a:t>
            </a:r>
          </a:p>
          <a:p>
            <a:r>
              <a:rPr lang="en-US" sz="1800" b="1" dirty="0">
                <a:solidFill>
                  <a:schemeClr val="accent1"/>
                </a:solidFill>
                <a:latin typeface="Livvic Light"/>
              </a:rPr>
              <a:t>Mamun Ahmed</a:t>
            </a:r>
          </a:p>
          <a:p>
            <a:r>
              <a:rPr lang="en-US" sz="1800" b="1" dirty="0">
                <a:solidFill>
                  <a:schemeClr val="accent1"/>
                </a:solidFill>
                <a:latin typeface="Livvic Light"/>
              </a:rPr>
              <a:t>ID: 222901019</a:t>
            </a:r>
          </a:p>
          <a:p>
            <a:r>
              <a:rPr lang="en-US" sz="1800" b="1" dirty="0" err="1">
                <a:solidFill>
                  <a:schemeClr val="accent1"/>
                </a:solidFill>
                <a:latin typeface="Livvic Light"/>
              </a:rPr>
              <a:t>Moyan</a:t>
            </a:r>
            <a:r>
              <a:rPr lang="en-US" sz="1800" b="1" dirty="0">
                <a:solidFill>
                  <a:schemeClr val="accent1"/>
                </a:solidFill>
                <a:latin typeface="Livvic Light"/>
              </a:rPr>
              <a:t> Uddin</a:t>
            </a:r>
          </a:p>
          <a:p>
            <a:r>
              <a:rPr lang="en-US" sz="1800" b="1" dirty="0">
                <a:solidFill>
                  <a:schemeClr val="accent1"/>
                </a:solidFill>
                <a:latin typeface="Livvic Light"/>
              </a:rPr>
              <a:t>ID: 222901001</a:t>
            </a:r>
          </a:p>
          <a:p>
            <a:r>
              <a:rPr lang="en-US" sz="1800" b="1" dirty="0" err="1">
                <a:solidFill>
                  <a:schemeClr val="accent1"/>
                </a:solidFill>
                <a:latin typeface="Livvic Light"/>
              </a:rPr>
              <a:t>Shariar</a:t>
            </a:r>
            <a:r>
              <a:rPr lang="en-US" sz="1800" b="1" dirty="0">
                <a:solidFill>
                  <a:schemeClr val="accent1"/>
                </a:solidFill>
                <a:latin typeface="Livvic Light"/>
              </a:rPr>
              <a:t> Masud Sarker</a:t>
            </a:r>
          </a:p>
          <a:p>
            <a:r>
              <a:rPr lang="en-US" sz="1800" b="1" dirty="0">
                <a:solidFill>
                  <a:schemeClr val="accent1"/>
                </a:solidFill>
                <a:latin typeface="Livvic Light"/>
              </a:rPr>
              <a:t>ID: 222901008</a:t>
            </a:r>
          </a:p>
          <a:p>
            <a:r>
              <a:rPr lang="en-US" sz="1800" b="1" dirty="0">
                <a:solidFill>
                  <a:schemeClr val="accent1"/>
                </a:solidFill>
                <a:latin typeface="Livvic Light"/>
              </a:rPr>
              <a:t>Naimur Ratul</a:t>
            </a:r>
          </a:p>
          <a:p>
            <a:r>
              <a:rPr lang="en-US" sz="1800" b="1" dirty="0">
                <a:solidFill>
                  <a:schemeClr val="accent1"/>
                </a:solidFill>
                <a:latin typeface="Livvic Light"/>
              </a:rPr>
              <a:t>ID: 221901041</a:t>
            </a:r>
          </a:p>
          <a:p>
            <a:r>
              <a:rPr lang="en-US" sz="1800" b="1" dirty="0">
                <a:solidFill>
                  <a:schemeClr val="accent1"/>
                </a:solidFill>
                <a:latin typeface="Livvic Light"/>
              </a:rPr>
              <a:t>Tahmina Akter</a:t>
            </a:r>
          </a:p>
          <a:p>
            <a:r>
              <a:rPr lang="en-US" sz="1800" b="1" dirty="0">
                <a:solidFill>
                  <a:schemeClr val="accent1"/>
                </a:solidFill>
                <a:latin typeface="Livvic Light"/>
              </a:rPr>
              <a:t>ID: 222901002</a:t>
            </a:r>
          </a:p>
          <a:p>
            <a:endParaRPr lang="en-US" sz="1800">
              <a:solidFill>
                <a:schemeClr val="accent1"/>
              </a:solidFill>
              <a:latin typeface="Livvic Light"/>
            </a:endParaRPr>
          </a:p>
        </p:txBody>
      </p:sp>
      <p:pic>
        <p:nvPicPr>
          <p:cNvPr id="6" name="Picture 5" descr="Sourav Chandra Das | Green University of Bangladesh">
            <a:extLst>
              <a:ext uri="{FF2B5EF4-FFF2-40B4-BE49-F238E27FC236}">
                <a16:creationId xmlns:a16="http://schemas.microsoft.com/office/drawing/2014/main" id="{FC31DAD5-D241-F9BD-A02A-FD562320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7" y="866108"/>
            <a:ext cx="1991003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ctrTitle" idx="13"/>
          </p:nvPr>
        </p:nvSpPr>
        <p:spPr>
          <a:xfrm>
            <a:off x="993833" y="316249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CIRCUIT DIAGRAM</a:t>
            </a:r>
          </a:p>
        </p:txBody>
      </p:sp>
      <p:sp>
        <p:nvSpPr>
          <p:cNvPr id="179" name="Google Shape;179;p38"/>
          <p:cNvSpPr/>
          <p:nvPr/>
        </p:nvSpPr>
        <p:spPr>
          <a:xfrm rot="16200000" flipH="1">
            <a:off x="-1065281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8"/>
          </p:nvPr>
        </p:nvSpPr>
        <p:spPr>
          <a:xfrm>
            <a:off x="43924" y="2281130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title" idx="2"/>
          </p:nvPr>
        </p:nvSpPr>
        <p:spPr>
          <a:xfrm>
            <a:off x="1590" y="527113"/>
            <a:ext cx="11252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title" idx="5"/>
          </p:nvPr>
        </p:nvSpPr>
        <p:spPr>
          <a:xfrm>
            <a:off x="1590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title" idx="15"/>
          </p:nvPr>
        </p:nvSpPr>
        <p:spPr>
          <a:xfrm>
            <a:off x="43924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title" idx="18"/>
          </p:nvPr>
        </p:nvSpPr>
        <p:spPr>
          <a:xfrm>
            <a:off x="43924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ctrTitle" idx="6"/>
          </p:nvPr>
        </p:nvSpPr>
        <p:spPr>
          <a:xfrm>
            <a:off x="993832" y="228334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COMPONENTS REQUIREMENT</a:t>
            </a:r>
          </a:p>
        </p:txBody>
      </p:sp>
      <p:sp>
        <p:nvSpPr>
          <p:cNvPr id="188" name="Google Shape;188;p38"/>
          <p:cNvSpPr txBox="1">
            <a:spLocks noGrp="1"/>
          </p:cNvSpPr>
          <p:nvPr>
            <p:ph type="ctrTitle"/>
          </p:nvPr>
        </p:nvSpPr>
        <p:spPr>
          <a:xfrm>
            <a:off x="989735" y="52505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</a:p>
        </p:txBody>
      </p:sp>
      <p:sp>
        <p:nvSpPr>
          <p:cNvPr id="190" name="Google Shape;190;p38"/>
          <p:cNvSpPr txBox="1">
            <a:spLocks noGrp="1"/>
          </p:cNvSpPr>
          <p:nvPr>
            <p:ph type="ctrTitle" idx="3"/>
          </p:nvPr>
        </p:nvSpPr>
        <p:spPr>
          <a:xfrm>
            <a:off x="991097" y="148886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PROJECT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7C66E-1D57-9350-88F5-809D26B9EA12}"/>
              </a:ext>
            </a:extLst>
          </p:cNvPr>
          <p:cNvSpPr txBox="1"/>
          <p:nvPr/>
        </p:nvSpPr>
        <p:spPr>
          <a:xfrm>
            <a:off x="1000025" y="4163842"/>
            <a:ext cx="27326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1"/>
                </a:solidFill>
              </a:rPr>
              <a:t>WORKING PRINCIPLE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6C4EC-1659-FB1A-7CD8-8542C8986D21}"/>
              </a:ext>
            </a:extLst>
          </p:cNvPr>
          <p:cNvSpPr txBox="1"/>
          <p:nvPr/>
        </p:nvSpPr>
        <p:spPr>
          <a:xfrm>
            <a:off x="3394494" y="380641"/>
            <a:ext cx="1179663" cy="8633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chemeClr val="accent1"/>
                </a:solidFill>
                <a:latin typeface="Livvic"/>
              </a:rPr>
              <a:t>06.</a:t>
            </a:r>
            <a:endParaRPr lang="en-US" sz="48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5A642-4226-2380-A3D0-6B1CF3DED67E}"/>
              </a:ext>
            </a:extLst>
          </p:cNvPr>
          <p:cNvSpPr txBox="1"/>
          <p:nvPr/>
        </p:nvSpPr>
        <p:spPr>
          <a:xfrm>
            <a:off x="3394494" y="1329547"/>
            <a:ext cx="117966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chemeClr val="accent1"/>
                </a:solidFill>
                <a:latin typeface="Livvic"/>
              </a:rPr>
              <a:t>07.</a:t>
            </a:r>
            <a:endParaRPr lang="en-US" sz="4800">
              <a:solidFill>
                <a:schemeClr val="accent1"/>
              </a:solidFill>
              <a:latin typeface="Livvic"/>
            </a:endParaRPr>
          </a:p>
          <a:p>
            <a:endParaRPr lang="en-US" sz="4800" b="1">
              <a:solidFill>
                <a:srgbClr val="908269"/>
              </a:solidFill>
              <a:latin typeface="Livvic"/>
            </a:endParaRPr>
          </a:p>
          <a:p>
            <a:endParaRPr lang="en-US" sz="4800">
              <a:latin typeface="Livv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DE2D2-FCDB-64D5-0622-9FA5FD370FA0}"/>
              </a:ext>
            </a:extLst>
          </p:cNvPr>
          <p:cNvSpPr txBox="1"/>
          <p:nvPr/>
        </p:nvSpPr>
        <p:spPr>
          <a:xfrm>
            <a:off x="3394494" y="2149056"/>
            <a:ext cx="11796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908269"/>
                </a:solidFill>
                <a:latin typeface="Livvic"/>
              </a:rPr>
              <a:t>08.</a:t>
            </a:r>
            <a:r>
              <a:rPr lang="en-US" sz="4800">
                <a:latin typeface="Livvic"/>
              </a:rPr>
              <a:t>​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B0DB2-8BB0-2322-8CE7-F8A6C456B2FF}"/>
              </a:ext>
            </a:extLst>
          </p:cNvPr>
          <p:cNvSpPr txBox="1"/>
          <p:nvPr/>
        </p:nvSpPr>
        <p:spPr>
          <a:xfrm>
            <a:off x="3394494" y="3076396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908269"/>
                </a:solidFill>
                <a:latin typeface="Livvic"/>
              </a:rPr>
              <a:t>09.</a:t>
            </a:r>
            <a:r>
              <a:rPr lang="en-US" sz="4800">
                <a:latin typeface="Livvic"/>
              </a:rPr>
              <a:t>​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F7A1A-1837-33E7-DF79-C2F76A2F041C}"/>
              </a:ext>
            </a:extLst>
          </p:cNvPr>
          <p:cNvSpPr txBox="1"/>
          <p:nvPr/>
        </p:nvSpPr>
        <p:spPr>
          <a:xfrm>
            <a:off x="4568406" y="67413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Livvic Light"/>
              </a:rPr>
              <a:t>PROJECT PHOTOGRAP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90B97C-11CE-4C58-3678-1072B8631DD1}"/>
              </a:ext>
            </a:extLst>
          </p:cNvPr>
          <p:cNvSpPr txBox="1"/>
          <p:nvPr/>
        </p:nvSpPr>
        <p:spPr>
          <a:xfrm>
            <a:off x="4569604" y="164740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Livvic Light"/>
              </a:rPr>
              <a:t>APPLICATIONS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ABA9B1-C113-3B0A-3410-0C4739D51679}"/>
              </a:ext>
            </a:extLst>
          </p:cNvPr>
          <p:cNvSpPr txBox="1"/>
          <p:nvPr/>
        </p:nvSpPr>
        <p:spPr>
          <a:xfrm>
            <a:off x="4568006" y="243097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>
                <a:latin typeface="Livvic Light"/>
              </a:rPr>
              <a:t>ADVANTAGES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8FC0E6-85EF-E5FF-B865-D26A657B754A}"/>
              </a:ext>
            </a:extLst>
          </p:cNvPr>
          <p:cNvSpPr txBox="1"/>
          <p:nvPr/>
        </p:nvSpPr>
        <p:spPr>
          <a:xfrm>
            <a:off x="4570003" y="336330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Livvic Light"/>
              </a:rPr>
              <a:t>LIMITATIONS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0374D-E23A-DDEC-EC7E-62CE6F4A81B0}"/>
              </a:ext>
            </a:extLst>
          </p:cNvPr>
          <p:cNvSpPr txBox="1"/>
          <p:nvPr/>
        </p:nvSpPr>
        <p:spPr>
          <a:xfrm>
            <a:off x="3394495" y="3992952"/>
            <a:ext cx="11796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908269"/>
                </a:solidFill>
                <a:highlight>
                  <a:srgbClr val="F5F5F5"/>
                </a:highlight>
                <a:latin typeface="Livvic"/>
              </a:rPr>
              <a:t>10.</a:t>
            </a:r>
            <a:endParaRPr lang="en-US" sz="4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C1A52-E545-491D-8E84-ADCC67EEF680}"/>
              </a:ext>
            </a:extLst>
          </p:cNvPr>
          <p:cNvSpPr txBox="1"/>
          <p:nvPr/>
        </p:nvSpPr>
        <p:spPr>
          <a:xfrm>
            <a:off x="4569803" y="4305819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>
                <a:latin typeface="Livvic Light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B033C-8BFD-0CDE-FAE1-10EB67317FE0}"/>
              </a:ext>
            </a:extLst>
          </p:cNvPr>
          <p:cNvSpPr txBox="1"/>
          <p:nvPr/>
        </p:nvSpPr>
        <p:spPr>
          <a:xfrm>
            <a:off x="994833" y="3333749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1"/>
                </a:solidFill>
                <a:latin typeface="Livvic"/>
              </a:rPr>
              <a:t>BLOCK DIAGRAM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 flipH="1">
            <a:off x="365625" y="1498059"/>
            <a:ext cx="7657284" cy="2154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/>
              <a:buChar char="•"/>
            </a:pPr>
            <a:r>
              <a:rPr lang="en-US" sz="1600">
                <a:latin typeface="Livvic Light"/>
              </a:rPr>
              <a:t>EV Battery Charger </a:t>
            </a:r>
          </a:p>
          <a:p>
            <a:pPr algn="l">
              <a:buFont typeface="Arial"/>
              <a:buChar char="•"/>
            </a:pPr>
            <a:endParaRPr lang="en-US" sz="1600">
              <a:latin typeface="Livvic Light"/>
            </a:endParaRPr>
          </a:p>
          <a:p>
            <a:pPr algn="l">
              <a:buFont typeface="Arial"/>
              <a:buChar char="•"/>
            </a:pPr>
            <a:r>
              <a:rPr lang="en-US" sz="1600">
                <a:latin typeface="Livvic Light"/>
              </a:rPr>
              <a:t>Lead Acid Battery</a:t>
            </a:r>
          </a:p>
          <a:p>
            <a:pPr algn="l">
              <a:buFont typeface="Arial"/>
              <a:buChar char="•"/>
            </a:pPr>
            <a:endParaRPr lang="en-US" sz="1600">
              <a:latin typeface="Livvic Light"/>
            </a:endParaRPr>
          </a:p>
          <a:p>
            <a:pPr algn="l">
              <a:buFont typeface="Arial"/>
              <a:buChar char="•"/>
            </a:pPr>
            <a:r>
              <a:rPr lang="en-US" sz="1600">
                <a:latin typeface="Livvic Light"/>
              </a:rPr>
              <a:t>Battery Charging Circuit</a:t>
            </a:r>
          </a:p>
          <a:p>
            <a:pPr algn="l">
              <a:buFont typeface="Arial"/>
              <a:buChar char="•"/>
            </a:pPr>
            <a:endParaRPr lang="en-US" sz="1600">
              <a:latin typeface="Livvic Light"/>
            </a:endParaRPr>
          </a:p>
          <a:p>
            <a:pPr algn="l">
              <a:buFont typeface="Arial"/>
              <a:buChar char="•"/>
            </a:pPr>
            <a:r>
              <a:rPr lang="en-US" sz="1600">
                <a:latin typeface="Livvic Light"/>
              </a:rPr>
              <a:t>Educational and practical</a:t>
            </a:r>
            <a:endParaRPr lang="en-US">
              <a:latin typeface="Livvic Light"/>
            </a:endParaRPr>
          </a:p>
          <a:p>
            <a:pPr marL="285750" indent="-285750" algn="l">
              <a:buFont typeface="Arial"/>
              <a:buChar char="•"/>
            </a:pPr>
            <a:endParaRPr lang="en-US" sz="1600">
              <a:latin typeface="Livvic Light"/>
            </a:endParaRPr>
          </a:p>
        </p:txBody>
      </p:sp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1836541" y="13072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</a:p>
        </p:txBody>
      </p:sp>
      <p:sp>
        <p:nvSpPr>
          <p:cNvPr id="201" name="Google Shape;201;p3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ntroduction Icon PNG Images, Vectors ...">
            <a:extLst>
              <a:ext uri="{FF2B5EF4-FFF2-40B4-BE49-F238E27FC236}">
                <a16:creationId xmlns:a16="http://schemas.microsoft.com/office/drawing/2014/main" id="{BD448802-CB0E-3C3D-F31E-96FAE696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355" y="357188"/>
            <a:ext cx="449792" cy="460375"/>
          </a:xfrm>
          <a:prstGeom prst="rect">
            <a:avLst/>
          </a:prstGeom>
        </p:spPr>
      </p:pic>
      <p:pic>
        <p:nvPicPr>
          <p:cNvPr id="2" name="Picture 1" descr="A white car with a green cable plugged into it&#10;&#10;AI-generated content may be incorrect.">
            <a:extLst>
              <a:ext uri="{FF2B5EF4-FFF2-40B4-BE49-F238E27FC236}">
                <a16:creationId xmlns:a16="http://schemas.microsoft.com/office/drawing/2014/main" id="{039C9494-284E-EDFC-4EE9-CEE8805CE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575" y="919553"/>
            <a:ext cx="5143500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7AA7-6213-58BA-F668-528FBD6DD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3F377-7222-DBA9-CBFA-ED198EE7D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091214"/>
            <a:ext cx="7993375" cy="2203500"/>
          </a:xfrm>
        </p:spPr>
        <p:txBody>
          <a:bodyPr/>
          <a:lstStyle/>
          <a:p>
            <a:pPr algn="just"/>
            <a:r>
              <a:rPr lang="en-US" sz="1400">
                <a:latin typeface="Livvic Light"/>
              </a:rPr>
              <a:t>This project builds a 12V battery charger using an LM317 regulator. It converts 220V AC to DC via a transformer and rectifier, stabilizes it with capacitors, and charges a lead-acid battery. An Arduino Nano monitors voltage, displaying data on an OLED, making it ideal for learning electronics and battery charging.</a:t>
            </a:r>
          </a:p>
        </p:txBody>
      </p:sp>
      <p:pic>
        <p:nvPicPr>
          <p:cNvPr id="4" name="Picture 3" descr="EV Dictionary: Electric Vehicle Terminology Explained – DEKON POWER">
            <a:extLst>
              <a:ext uri="{FF2B5EF4-FFF2-40B4-BE49-F238E27FC236}">
                <a16:creationId xmlns:a16="http://schemas.microsoft.com/office/drawing/2014/main" id="{5CC40CCB-FC7F-9269-657F-00D7FC12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38" y="2201748"/>
            <a:ext cx="4705708" cy="26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7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346C-107A-0C8F-FFA7-768FD89B1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6540095" y="1729142"/>
            <a:ext cx="3481200" cy="910833"/>
          </a:xfrm>
        </p:spPr>
        <p:txBody>
          <a:bodyPr/>
          <a:lstStyle/>
          <a:p>
            <a:r>
              <a:rPr lang="en-US" sz="2800"/>
              <a:t>COMPONENTS REQUIREMENT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1FCC9-BFC3-DA71-1E44-B20AC59CABF7}"/>
              </a:ext>
            </a:extLst>
          </p:cNvPr>
          <p:cNvSpPr txBox="1"/>
          <p:nvPr/>
        </p:nvSpPr>
        <p:spPr>
          <a:xfrm>
            <a:off x="359832" y="677332"/>
            <a:ext cx="640503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Copper Clad Board</a:t>
            </a:r>
          </a:p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Transformer 12V 3Amp</a:t>
            </a:r>
            <a:endParaRPr lang="en-US" sz="1600">
              <a:latin typeface="Livvic Light"/>
            </a:endParaRPr>
          </a:p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IC LM317 (2)</a:t>
            </a:r>
            <a:endParaRPr lang="en-US" sz="1600">
              <a:latin typeface="Livvic Light"/>
            </a:endParaRPr>
          </a:p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Connector Terminal Block (2)</a:t>
            </a:r>
          </a:p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Capacitor 1000uF, 1uF, 0.1uF (5)</a:t>
            </a:r>
            <a:endParaRPr lang="en-US" sz="1600">
              <a:latin typeface="Livvic Light"/>
              <a:ea typeface="Lato"/>
            </a:endParaRPr>
          </a:p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Variable resistor (2)-10k, 1k</a:t>
            </a:r>
            <a:endParaRPr lang="en-US" sz="1600">
              <a:latin typeface="Livvic Light"/>
            </a:endParaRPr>
          </a:p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Resistor 1k (5), 10k</a:t>
            </a:r>
            <a:endParaRPr lang="en-US" sz="1600">
              <a:latin typeface="Livvic Light"/>
              <a:ea typeface="Lato"/>
            </a:endParaRPr>
          </a:p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Diode- 1N4007  (7)</a:t>
            </a:r>
          </a:p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LM358 – Op-amp</a:t>
            </a:r>
            <a:endParaRPr lang="en-US" sz="1600">
              <a:latin typeface="Livvic Light"/>
            </a:endParaRPr>
          </a:p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0.04R - wire</a:t>
            </a:r>
            <a:endParaRPr lang="en-US" sz="1600">
              <a:latin typeface="Livvic Light"/>
            </a:endParaRPr>
          </a:p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OLED Display</a:t>
            </a:r>
            <a:endParaRPr lang="en-US" sz="1600">
              <a:latin typeface="Livvic Light"/>
            </a:endParaRPr>
          </a:p>
          <a:p>
            <a:pPr marL="285750" indent="-285750" algn="just">
              <a:buChar char="•"/>
            </a:pPr>
            <a:r>
              <a:rPr lang="en-US" sz="1600">
                <a:solidFill>
                  <a:srgbClr val="121212"/>
                </a:solidFill>
                <a:latin typeface="Livvic Light"/>
                <a:ea typeface="Lato"/>
                <a:cs typeface="Lato"/>
              </a:rPr>
              <a:t>Arduino Nano</a:t>
            </a:r>
          </a:p>
          <a:p>
            <a:pPr marL="285750" indent="-285750" algn="just">
              <a:buChar char="•"/>
            </a:pPr>
            <a:endParaRPr lang="en-US" sz="1600">
              <a:solidFill>
                <a:srgbClr val="121212"/>
              </a:solidFill>
              <a:latin typeface="Livvic"/>
              <a:ea typeface="Lato"/>
              <a:cs typeface="Lato"/>
            </a:endParaRPr>
          </a:p>
          <a:p>
            <a:pPr marL="285750" indent="-285750" algn="just">
              <a:buChar char="•"/>
            </a:pPr>
            <a:endParaRPr lang="en-US" sz="1600">
              <a:ea typeface="Segoe UI Historic"/>
            </a:endParaRPr>
          </a:p>
        </p:txBody>
      </p:sp>
      <p:pic>
        <p:nvPicPr>
          <p:cNvPr id="5" name="Picture 4" descr="LM317 Variable Voltage Regulator Circuit Diagram">
            <a:extLst>
              <a:ext uri="{FF2B5EF4-FFF2-40B4-BE49-F238E27FC236}">
                <a16:creationId xmlns:a16="http://schemas.microsoft.com/office/drawing/2014/main" id="{13F06F47-8D4D-95E0-8A12-37689647A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574" y="1600036"/>
            <a:ext cx="858488" cy="141819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12-0-12 Stepdown Transformer 1A – The ...">
            <a:extLst>
              <a:ext uri="{FF2B5EF4-FFF2-40B4-BE49-F238E27FC236}">
                <a16:creationId xmlns:a16="http://schemas.microsoft.com/office/drawing/2014/main" id="{2198C72A-D549-A569-CEE1-14BCC86B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21" t="14199" r="16046" b="25162"/>
          <a:stretch/>
        </p:blipFill>
        <p:spPr>
          <a:xfrm>
            <a:off x="4275704" y="680474"/>
            <a:ext cx="998817" cy="714129"/>
          </a:xfrm>
          <a:prstGeom prst="rect">
            <a:avLst/>
          </a:prstGeom>
        </p:spPr>
      </p:pic>
      <p:pic>
        <p:nvPicPr>
          <p:cNvPr id="11" name="Picture 10" descr="5Pcs- 1000uF 50V Capacitor RADIAL ...">
            <a:extLst>
              <a:ext uri="{FF2B5EF4-FFF2-40B4-BE49-F238E27FC236}">
                <a16:creationId xmlns:a16="http://schemas.microsoft.com/office/drawing/2014/main" id="{6342C8B7-45AE-C5E2-18AA-21DDF76E3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66" y="783822"/>
            <a:ext cx="813673" cy="817875"/>
          </a:xfrm>
          <a:prstGeom prst="rect">
            <a:avLst/>
          </a:prstGeom>
        </p:spPr>
      </p:pic>
      <p:pic>
        <p:nvPicPr>
          <p:cNvPr id="10" name="Picture 9" descr="Arduino Nano Matter">
            <a:extLst>
              <a:ext uri="{FF2B5EF4-FFF2-40B4-BE49-F238E27FC236}">
                <a16:creationId xmlns:a16="http://schemas.microsoft.com/office/drawing/2014/main" id="{76FFDDF4-C224-FFD2-E0A7-E82D716D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2" y="1380904"/>
            <a:ext cx="1373757" cy="1076146"/>
          </a:xfrm>
          <a:prstGeom prst="rect">
            <a:avLst/>
          </a:prstGeom>
        </p:spPr>
      </p:pic>
      <p:pic>
        <p:nvPicPr>
          <p:cNvPr id="15" name="Picture 14" descr="2 Pin Pitch 5.0mm Straight Pin Screw ...">
            <a:extLst>
              <a:ext uri="{FF2B5EF4-FFF2-40B4-BE49-F238E27FC236}">
                <a16:creationId xmlns:a16="http://schemas.microsoft.com/office/drawing/2014/main" id="{DDE4FA63-F648-74D8-ADD3-EEB13C4F7F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844" t="20532" r="13702" b="16350"/>
          <a:stretch/>
        </p:blipFill>
        <p:spPr>
          <a:xfrm>
            <a:off x="5389407" y="699123"/>
            <a:ext cx="767567" cy="698059"/>
          </a:xfrm>
          <a:prstGeom prst="rect">
            <a:avLst/>
          </a:prstGeom>
        </p:spPr>
      </p:pic>
      <p:pic>
        <p:nvPicPr>
          <p:cNvPr id="16" name="Picture 15" descr="What Is Copper Clad Laminate (CCL)?">
            <a:extLst>
              <a:ext uri="{FF2B5EF4-FFF2-40B4-BE49-F238E27FC236}">
                <a16:creationId xmlns:a16="http://schemas.microsoft.com/office/drawing/2014/main" id="{0BBF53C3-0679-E501-8EFF-056A30A47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550" y="3132014"/>
            <a:ext cx="1470555" cy="1093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A67599-393C-EDE6-728F-0F195CC418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122" y="2307011"/>
            <a:ext cx="1176341" cy="815229"/>
          </a:xfrm>
          <a:prstGeom prst="rect">
            <a:avLst/>
          </a:prstGeom>
        </p:spPr>
      </p:pic>
      <p:pic>
        <p:nvPicPr>
          <p:cNvPr id="8" name="Picture 7" descr="A close-up of a resistor&#10;&#10;AI-generated content may be incorrect.">
            <a:extLst>
              <a:ext uri="{FF2B5EF4-FFF2-40B4-BE49-F238E27FC236}">
                <a16:creationId xmlns:a16="http://schemas.microsoft.com/office/drawing/2014/main" id="{10B426CA-C81C-1C36-3175-0E197DF18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1329" y="785813"/>
            <a:ext cx="690566" cy="700088"/>
          </a:xfrm>
          <a:prstGeom prst="rect">
            <a:avLst/>
          </a:prstGeom>
        </p:spPr>
      </p:pic>
      <p:pic>
        <p:nvPicPr>
          <p:cNvPr id="9" name="Picture 8" descr="A close-up of a capacitor&#10;&#10;AI-generated content may be incorrect.">
            <a:extLst>
              <a:ext uri="{FF2B5EF4-FFF2-40B4-BE49-F238E27FC236}">
                <a16:creationId xmlns:a16="http://schemas.microsoft.com/office/drawing/2014/main" id="{3483D5CA-6FFB-7EE6-6C7B-DE3151525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4480" y="2493169"/>
            <a:ext cx="752476" cy="635795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A close-up of a black and silver electronic component&#10;&#10;AI-generated content may be incorrect.">
            <a:extLst>
              <a:ext uri="{FF2B5EF4-FFF2-40B4-BE49-F238E27FC236}">
                <a16:creationId xmlns:a16="http://schemas.microsoft.com/office/drawing/2014/main" id="{84DBC33D-8192-95D0-240C-7AE3FB5EE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2074" y="1595437"/>
            <a:ext cx="957264" cy="709613"/>
          </a:xfrm>
          <a:prstGeom prst="rect">
            <a:avLst/>
          </a:prstGeom>
        </p:spPr>
      </p:pic>
      <p:pic>
        <p:nvPicPr>
          <p:cNvPr id="17" name="Picture 16" descr="A small blue and white electronic device&#10;&#10;AI-generated content may be incorrect.">
            <a:extLst>
              <a:ext uri="{FF2B5EF4-FFF2-40B4-BE49-F238E27FC236}">
                <a16:creationId xmlns:a16="http://schemas.microsoft.com/office/drawing/2014/main" id="{D4984D1F-04A9-E073-9D7A-A9AA2C72E3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1394" y="3128963"/>
            <a:ext cx="1054683" cy="1014413"/>
          </a:xfrm>
          <a:prstGeom prst="rect">
            <a:avLst/>
          </a:prstGeom>
        </p:spPr>
      </p:pic>
      <p:pic>
        <p:nvPicPr>
          <p:cNvPr id="18" name="Picture 17" descr="A close-up of a microchip&#10;&#10;AI-generated content may be incorrect.">
            <a:extLst>
              <a:ext uri="{FF2B5EF4-FFF2-40B4-BE49-F238E27FC236}">
                <a16:creationId xmlns:a16="http://schemas.microsoft.com/office/drawing/2014/main" id="{72CB362C-6176-2130-DB2E-B6434861C1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43291" y="3443286"/>
            <a:ext cx="686369" cy="7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7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A8D3-5C27-8130-6D8E-A72696567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6502743" y="1841979"/>
            <a:ext cx="3481200" cy="840485"/>
          </a:xfrm>
        </p:spPr>
        <p:txBody>
          <a:bodyPr/>
          <a:lstStyle/>
          <a:p>
            <a:r>
              <a:rPr lang="en-US"/>
              <a:t>Circuit Diagram and PCB Design</a:t>
            </a:r>
          </a:p>
        </p:txBody>
      </p:sp>
      <p:pic>
        <p:nvPicPr>
          <p:cNvPr id="6" name="Picture 5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A026E103-B5CD-DBDD-62B5-EC70A0CB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" y="523315"/>
            <a:ext cx="3848382" cy="3836334"/>
          </a:xfrm>
          <a:prstGeom prst="rect">
            <a:avLst/>
          </a:prstGeom>
        </p:spPr>
      </p:pic>
      <p:pic>
        <p:nvPicPr>
          <p:cNvPr id="7" name="Picture 6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B75BA19F-21D6-D641-74A7-2FFD9DFC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92" y="832037"/>
            <a:ext cx="3785588" cy="3832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F260B9-0E88-07CE-46C1-0C313F69C6C6}"/>
              </a:ext>
            </a:extLst>
          </p:cNvPr>
          <p:cNvSpPr txBox="1"/>
          <p:nvPr/>
        </p:nvSpPr>
        <p:spPr>
          <a:xfrm>
            <a:off x="361390" y="4357687"/>
            <a:ext cx="31180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Livvic Light"/>
              </a:rPr>
              <a:t>Circuit diagram 12 v charging circuit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4CB9D-A0D1-4FDB-0EA9-B22B1E6EE036}"/>
              </a:ext>
            </a:extLst>
          </p:cNvPr>
          <p:cNvSpPr txBox="1"/>
          <p:nvPr/>
        </p:nvSpPr>
        <p:spPr>
          <a:xfrm>
            <a:off x="4269440" y="542084"/>
            <a:ext cx="31684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Livvic Light"/>
              </a:rPr>
              <a:t>PCB Design of 12 v Charging Circuit</a:t>
            </a:r>
          </a:p>
        </p:txBody>
      </p:sp>
    </p:spTree>
    <p:extLst>
      <p:ext uri="{BB962C8B-B14F-4D97-AF65-F5344CB8AC3E}">
        <p14:creationId xmlns:p14="http://schemas.microsoft.com/office/powerpoint/2010/main" val="114287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6C0B-9E31-B35B-241B-8559EC94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17" y="201608"/>
            <a:ext cx="7710900" cy="572700"/>
          </a:xfrm>
        </p:spPr>
        <p:txBody>
          <a:bodyPr/>
          <a:lstStyle/>
          <a:p>
            <a:r>
              <a:rPr lang="en-US"/>
              <a:t>Working Principle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106B3-C650-8E99-3530-E5AA2CABF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576450"/>
            <a:ext cx="7917894" cy="2203500"/>
          </a:xfrm>
        </p:spPr>
        <p:txBody>
          <a:bodyPr/>
          <a:lstStyle/>
          <a:p>
            <a:pPr marL="285750" indent="-285750">
              <a:buChar char="•"/>
            </a:pPr>
            <a:endParaRPr lang="en-US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endParaRPr lang="en-US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endParaRPr lang="en-US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endParaRPr lang="en-US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endParaRPr lang="en-US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endParaRPr lang="en-US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endParaRPr lang="en-US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endParaRPr lang="en-US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endParaRPr lang="en-US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endParaRPr lang="en-US">
              <a:solidFill>
                <a:schemeClr val="bg2"/>
              </a:solidFill>
            </a:endParaRPr>
          </a:p>
          <a:p>
            <a:pPr marL="285750" indent="-285750"/>
            <a:endParaRPr lang="en-US">
              <a:solidFill>
                <a:schemeClr val="bg2"/>
              </a:solidFill>
            </a:endParaRPr>
          </a:p>
          <a:p>
            <a:pPr marL="285750" indent="-285750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E00B-20AB-3FCA-53D9-C14C94D3B6C0}"/>
              </a:ext>
            </a:extLst>
          </p:cNvPr>
          <p:cNvSpPr txBox="1"/>
          <p:nvPr/>
        </p:nvSpPr>
        <p:spPr>
          <a:xfrm>
            <a:off x="362475" y="1074206"/>
            <a:ext cx="841506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 sz="1800">
                <a:latin typeface="Livvic Light"/>
              </a:rPr>
              <a:t>The circuit converts 12V AC to DC using a bridge rectifier and smooths it with a 1000µF capacitor. </a:t>
            </a:r>
          </a:p>
          <a:p>
            <a:pPr algn="just"/>
            <a:endParaRPr lang="en-US" sz="1800">
              <a:latin typeface="Livvic Light"/>
            </a:endParaRPr>
          </a:p>
          <a:p>
            <a:pPr marL="285750" indent="-285750" algn="just">
              <a:buChar char="•"/>
            </a:pPr>
            <a:r>
              <a:rPr lang="en-US" sz="1800">
                <a:latin typeface="Livvic Light"/>
              </a:rPr>
              <a:t>The LM317 regulator maintains a stable 13.8V output for safe battery charging. </a:t>
            </a:r>
          </a:p>
          <a:p>
            <a:pPr algn="just"/>
            <a:endParaRPr lang="en-US" sz="1800">
              <a:latin typeface="Livvic Light"/>
            </a:endParaRPr>
          </a:p>
          <a:p>
            <a:pPr marL="285750" indent="-285750" algn="just">
              <a:buChar char="•"/>
            </a:pPr>
            <a:r>
              <a:rPr lang="en-US" sz="1800">
                <a:latin typeface="Livvic Light"/>
              </a:rPr>
              <a:t>A shunt resistor and LM358 op-amp measure charging current, which the Arduino Nano monitors in real time. </a:t>
            </a:r>
          </a:p>
          <a:p>
            <a:pPr algn="just"/>
            <a:endParaRPr lang="en-US" sz="1800">
              <a:latin typeface="Livvic Light"/>
            </a:endParaRPr>
          </a:p>
          <a:p>
            <a:pPr marL="285750" indent="-285750" algn="just">
              <a:buChar char="•"/>
            </a:pPr>
            <a:r>
              <a:rPr lang="en-US" sz="1800">
                <a:latin typeface="Livvic Light"/>
              </a:rPr>
              <a:t>Battery voltage and current are displayed on an OLED display. </a:t>
            </a:r>
          </a:p>
          <a:p>
            <a:pPr algn="just"/>
            <a:endParaRPr lang="en-US" sz="1800">
              <a:latin typeface="Livvic Light"/>
            </a:endParaRPr>
          </a:p>
          <a:p>
            <a:pPr marL="285750" indent="-285750" algn="just">
              <a:buChar char="•"/>
            </a:pPr>
            <a:r>
              <a:rPr lang="en-US" sz="1800">
                <a:latin typeface="Livvic Light"/>
              </a:rPr>
              <a:t>Additional capacitors filter noise, and a 1N4007 diode prevents reverse current flow.</a:t>
            </a:r>
          </a:p>
          <a:p>
            <a:pPr algn="just"/>
            <a:endParaRPr lang="en-US" sz="1800">
              <a:latin typeface="Livvic Light"/>
            </a:endParaRPr>
          </a:p>
        </p:txBody>
      </p:sp>
      <p:pic>
        <p:nvPicPr>
          <p:cNvPr id="5" name="Picture 4" descr="ethic icon, process icon, moral icon ...">
            <a:extLst>
              <a:ext uri="{FF2B5EF4-FFF2-40B4-BE49-F238E27FC236}">
                <a16:creationId xmlns:a16="http://schemas.microsoft.com/office/drawing/2014/main" id="{9C0D88C6-7EAD-14E7-60DD-2ADD7BCD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77" y="247368"/>
            <a:ext cx="471758" cy="4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62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3989-4E94-B66E-288E-5565BA578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958" y="4352240"/>
            <a:ext cx="6689783" cy="788360"/>
          </a:xfrm>
        </p:spPr>
        <p:txBody>
          <a:bodyPr/>
          <a:lstStyle/>
          <a:p>
            <a:r>
              <a:rPr lang="en-US"/>
              <a:t>PROJECT PHOTOGRAPH</a:t>
            </a:r>
          </a:p>
        </p:txBody>
      </p:sp>
      <p:pic>
        <p:nvPicPr>
          <p:cNvPr id="5" name="Picture 4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AAEA6751-3F46-5561-33D8-757A6908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1" t="-38" r="61" b="-95"/>
          <a:stretch/>
        </p:blipFill>
        <p:spPr>
          <a:xfrm rot="16200000">
            <a:off x="563532" y="288417"/>
            <a:ext cx="3578857" cy="4014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61226-CE11-0923-84DE-BFF021C2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183" y="504265"/>
            <a:ext cx="4112853" cy="357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73983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Engineering Project Proposal by Slidesgo</vt:lpstr>
      <vt:lpstr>12v Battery EV Battery Charging Circuit Using LM317</vt:lpstr>
      <vt:lpstr>PowerPoint Presentation</vt:lpstr>
      <vt:lpstr>CIRCUIT DIAGRAM</vt:lpstr>
      <vt:lpstr>INTRODUCTION</vt:lpstr>
      <vt:lpstr>Project Description</vt:lpstr>
      <vt:lpstr>COMPONENTS REQUIREMENT</vt:lpstr>
      <vt:lpstr>Circuit Diagram and PCB Design</vt:lpstr>
      <vt:lpstr>Working Principle</vt:lpstr>
      <vt:lpstr>PROJECT PHOTOGRAPH</vt:lpstr>
      <vt:lpstr>APPLICATIONS</vt:lpstr>
      <vt:lpstr>ADVANTAGES</vt:lpstr>
      <vt:lpstr>LIMITATIONS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14</cp:revision>
  <dcterms:modified xsi:type="dcterms:W3CDTF">2025-05-14T17:43:59Z</dcterms:modified>
</cp:coreProperties>
</file>